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02D"/>
    <a:srgbClr val="FFD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7" autoAdjust="0"/>
    <p:restoredTop sz="94660"/>
  </p:normalViewPr>
  <p:slideViewPr>
    <p:cSldViewPr snapToGrid="0">
      <p:cViewPr varScale="1">
        <p:scale>
          <a:sx n="92" d="100"/>
          <a:sy n="92" d="100"/>
        </p:scale>
        <p:origin x="77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EB81E-F970-4555-AFEE-67E47A45E0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36C521-5EB2-4FAA-88DE-D18BFED22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E64F75-1B2C-46C9-9744-2B1236A8D934}"/>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F1D259D9-3C76-4D27-9A3D-6C92B1002B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B2B9ED-EDDD-495A-A04B-8FD3AC7DDBBD}"/>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414969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54F0A-AF77-469B-AE9C-C51C448C05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8254E7-2023-4F4E-BF47-DC5757A1E1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B1149F-F6D2-4E02-BEEC-235367F198E9}"/>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C8CA0859-E68C-40EF-AE86-3AF508A7B6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3794DC-6AE4-4E0F-BC4C-67760E1BFCEE}"/>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169062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6B534D-A68B-4C5D-B7CD-AAA9A38920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83184-F5F8-4A44-9C99-5C4EA2B1FC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0DE1A2-BD17-4752-BF16-06E6A24AC5D1}"/>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A7BF2FAE-52CD-4E8D-A1E2-FB9A7BF432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BD1D5-4FBB-45AD-9DF7-EB47748191FB}"/>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5959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AB69B-F93C-44FC-A978-CF3A4B5253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82C32F-C35E-4AC3-B027-E3854E2111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EBFDF1-9076-4FB7-B877-959918935580}"/>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E9C088C2-D208-43FE-8826-1DA9D4CD6B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C63522-F925-4F40-A4D8-E46E2768B5B7}"/>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817342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799F-CE86-4F95-8B09-C6F24EDED8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D9F2C3E-311C-4FBB-A4A8-C02AD064AD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7DAAEB-813A-4B18-8BCF-44A63D187B99}"/>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DCD8B45C-E7B5-48F6-82D3-EDE6B963EB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81C261-DE0F-4A91-9A03-8F5058ED7135}"/>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187562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7A042-6C64-4757-AF4C-1CF82BC64A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F25335-7C55-499D-9DE7-4E25834FD7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0371F7-3A2B-4CA9-9EBF-9A1F02635C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6D58DA-3CDD-4823-AE33-FD68CCE39CCE}"/>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6" name="Footer Placeholder 5">
            <a:extLst>
              <a:ext uri="{FF2B5EF4-FFF2-40B4-BE49-F238E27FC236}">
                <a16:creationId xmlns:a16="http://schemas.microsoft.com/office/drawing/2014/main" id="{E136C1AD-0F58-449E-9438-9B703C237F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C35FF8-F205-4A76-B5B2-003847D55B8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263491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BFB7-84AE-424C-9931-5E8CEA1FAC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1A6B5-E30D-4B2F-B345-3FBE11A2FD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61757A-2D3C-4E7D-8C1E-6703A52DAE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8E99F1-F493-4165-8F84-62E6F7AD9F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B55B6D-5374-4F69-8786-FF313A38CB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A443E9-9B67-4FB7-891F-C72E9DF4DBFE}"/>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8" name="Footer Placeholder 7">
            <a:extLst>
              <a:ext uri="{FF2B5EF4-FFF2-40B4-BE49-F238E27FC236}">
                <a16:creationId xmlns:a16="http://schemas.microsoft.com/office/drawing/2014/main" id="{4B65C61F-FD30-4831-B69C-360B0A11C9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9E8771-9274-48C5-9607-8D70E91385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443300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AD4BC-9186-472E-9571-6386FC90BE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D7D456-E659-44A1-995C-58A2A6ECC270}"/>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4" name="Footer Placeholder 3">
            <a:extLst>
              <a:ext uri="{FF2B5EF4-FFF2-40B4-BE49-F238E27FC236}">
                <a16:creationId xmlns:a16="http://schemas.microsoft.com/office/drawing/2014/main" id="{F90F7A6D-B597-472B-950F-C767CE1A8D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27578A-283A-4DBD-8090-64B429A7DA9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625832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3AEB74-7C5D-4D77-8566-187CB200E985}"/>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3" name="Footer Placeholder 2">
            <a:extLst>
              <a:ext uri="{FF2B5EF4-FFF2-40B4-BE49-F238E27FC236}">
                <a16:creationId xmlns:a16="http://schemas.microsoft.com/office/drawing/2014/main" id="{00F40C38-6D4A-49D1-B31F-43AB2E8282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EF7CC1-61DD-4C10-866C-68C19FFF81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404375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6280-F42A-4462-8C97-C138BF12B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94519F-623F-49BC-92FB-A202B49C0B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30B7F9-1EEA-4500-BA73-2F0E4F8493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FA8CB9-7A5D-406B-97E7-A8CA30DF32A7}"/>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6" name="Footer Placeholder 5">
            <a:extLst>
              <a:ext uri="{FF2B5EF4-FFF2-40B4-BE49-F238E27FC236}">
                <a16:creationId xmlns:a16="http://schemas.microsoft.com/office/drawing/2014/main" id="{ED4B2998-6063-495C-AB03-7C239E4F48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DB9B0-E800-4B37-B814-AB15B9ADCA90}"/>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94243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79A0C-B4D8-49AB-B227-2070D0C56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3F55F59-1493-4EF4-8E7B-3D00A7C514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3B32E7-4BF9-4DBE-973C-8EDA514B19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076304-7C3D-42FC-8FCA-9ADB47771CE0}"/>
              </a:ext>
            </a:extLst>
          </p:cNvPr>
          <p:cNvSpPr>
            <a:spLocks noGrp="1"/>
          </p:cNvSpPr>
          <p:nvPr>
            <p:ph type="dt" sz="half" idx="10"/>
          </p:nvPr>
        </p:nvSpPr>
        <p:spPr/>
        <p:txBody>
          <a:bodyPr/>
          <a:lstStyle/>
          <a:p>
            <a:fld id="{A1FE9A02-8964-4355-BD14-2D5C257AC130}" type="datetimeFigureOut">
              <a:rPr lang="en-US" smtClean="0"/>
              <a:t>3/29/21</a:t>
            </a:fld>
            <a:endParaRPr lang="en-US"/>
          </a:p>
        </p:txBody>
      </p:sp>
      <p:sp>
        <p:nvSpPr>
          <p:cNvPr id="6" name="Footer Placeholder 5">
            <a:extLst>
              <a:ext uri="{FF2B5EF4-FFF2-40B4-BE49-F238E27FC236}">
                <a16:creationId xmlns:a16="http://schemas.microsoft.com/office/drawing/2014/main" id="{205465B6-06BA-4C64-B69A-FE208AEE7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200E8-44B8-43F1-A1FA-03E006A35353}"/>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98148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BBBA35-A9C0-4876-A393-0001DDC3E8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B2CAA3-6A34-4F29-874A-47312A385A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02300-3841-4736-AC75-9BD75D88F4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FE9A02-8964-4355-BD14-2D5C257AC130}" type="datetimeFigureOut">
              <a:rPr lang="en-US" smtClean="0"/>
              <a:t>3/29/21</a:t>
            </a:fld>
            <a:endParaRPr lang="en-US"/>
          </a:p>
        </p:txBody>
      </p:sp>
      <p:sp>
        <p:nvSpPr>
          <p:cNvPr id="5" name="Footer Placeholder 4">
            <a:extLst>
              <a:ext uri="{FF2B5EF4-FFF2-40B4-BE49-F238E27FC236}">
                <a16:creationId xmlns:a16="http://schemas.microsoft.com/office/drawing/2014/main" id="{31FE0CCD-46D8-4EAD-B812-C3E2070BF5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0A2DD7-9756-4345-8E5A-856089BA38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D104D8-B8F7-492D-85EB-8649905E8659}" type="slidenum">
              <a:rPr lang="en-US" smtClean="0"/>
              <a:t>‹#›</a:t>
            </a:fld>
            <a:endParaRPr lang="en-US"/>
          </a:p>
        </p:txBody>
      </p:sp>
    </p:spTree>
    <p:extLst>
      <p:ext uri="{BB962C8B-B14F-4D97-AF65-F5344CB8AC3E}">
        <p14:creationId xmlns:p14="http://schemas.microsoft.com/office/powerpoint/2010/main" val="138876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5.svg"/><Relationship Id="rId10" Type="http://schemas.openxmlformats.org/officeDocument/2006/relationships/image" Target="../media/image9.svg"/><Relationship Id="rId4" Type="http://schemas.openxmlformats.org/officeDocument/2006/relationships/image" Target="../media/image4.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D6C271-19EC-4650-9E96-95AAAB582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C482252A-5576-4B0B-B1F8-3B6AA06300EB}"/>
              </a:ext>
            </a:extLst>
          </p:cNvPr>
          <p:cNvSpPr txBox="1"/>
          <p:nvPr/>
        </p:nvSpPr>
        <p:spPr>
          <a:xfrm>
            <a:off x="1631745" y="568638"/>
            <a:ext cx="8928507" cy="923330"/>
          </a:xfrm>
          <a:prstGeom prst="rect">
            <a:avLst/>
          </a:prstGeom>
          <a:noFill/>
        </p:spPr>
        <p:txBody>
          <a:bodyPr wrap="square" rtlCol="0">
            <a:spAutoFit/>
          </a:bodyPr>
          <a:lstStyle/>
          <a:p>
            <a:pPr algn="ctr"/>
            <a:r>
              <a:rPr lang="en-US" sz="5400" b="1" dirty="0">
                <a:ln w="254000">
                  <a:solidFill>
                    <a:schemeClr val="bg1"/>
                  </a:solidFill>
                </a:ln>
                <a:solidFill>
                  <a:srgbClr val="FBC02D"/>
                </a:solidFill>
                <a:latin typeface="Patrick Hand" pitchFamily="2" charset="77"/>
              </a:rPr>
              <a:t>WHO’S AFRAID... OF PLASTIC?</a:t>
            </a:r>
          </a:p>
        </p:txBody>
      </p:sp>
      <p:sp>
        <p:nvSpPr>
          <p:cNvPr id="5" name="TextBox 4">
            <a:extLst>
              <a:ext uri="{FF2B5EF4-FFF2-40B4-BE49-F238E27FC236}">
                <a16:creationId xmlns:a16="http://schemas.microsoft.com/office/drawing/2014/main" id="{8BF2B467-9D82-734C-B06F-D02EC161BC35}"/>
              </a:ext>
            </a:extLst>
          </p:cNvPr>
          <p:cNvSpPr txBox="1"/>
          <p:nvPr/>
        </p:nvSpPr>
        <p:spPr>
          <a:xfrm>
            <a:off x="1631745" y="568638"/>
            <a:ext cx="8928507" cy="923330"/>
          </a:xfrm>
          <a:prstGeom prst="rect">
            <a:avLst/>
          </a:prstGeom>
          <a:noFill/>
        </p:spPr>
        <p:txBody>
          <a:bodyPr wrap="square" rtlCol="0">
            <a:spAutoFit/>
          </a:bodyPr>
          <a:lstStyle/>
          <a:p>
            <a:pPr algn="ctr"/>
            <a:r>
              <a:rPr lang="en-US" sz="5400" b="1" dirty="0">
                <a:solidFill>
                  <a:srgbClr val="FBC02D"/>
                </a:solidFill>
                <a:latin typeface="Patrick Hand" pitchFamily="2" charset="77"/>
              </a:rPr>
              <a:t>WHO’S AFRAID... OF PLASTIC?</a:t>
            </a:r>
          </a:p>
        </p:txBody>
      </p:sp>
    </p:spTree>
    <p:extLst>
      <p:ext uri="{BB962C8B-B14F-4D97-AF65-F5344CB8AC3E}">
        <p14:creationId xmlns:p14="http://schemas.microsoft.com/office/powerpoint/2010/main" val="291824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1663350"/>
            <a:ext cx="3528799" cy="3093154"/>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Today's story has taught us an important lesson: in the end, planet Earth can be saved! </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Don’t forget: when we recycle, we are helping to preserve our world! </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Recycling is easy, and can even be fun! It all begins at home.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From today onwards, Plastic hopes that </a:t>
            </a:r>
          </a:p>
          <a:p>
            <a:r>
              <a:rPr lang="en-US" sz="1500" dirty="0">
                <a:latin typeface="Segoe UI" panose="020B0502040204020203" pitchFamily="34" charset="0"/>
                <a:cs typeface="Segoe UI" panose="020B0502040204020203" pitchFamily="34" charset="0"/>
              </a:rPr>
              <a:t>you’ll pitch in too?  Plant Earth is counting on you.</a:t>
            </a:r>
          </a:p>
        </p:txBody>
      </p:sp>
      <p:pic>
        <p:nvPicPr>
          <p:cNvPr id="5" name="final_1">
            <a:hlinkClick r:id="" action="ppaction://media"/>
            <a:extLst>
              <a:ext uri="{FF2B5EF4-FFF2-40B4-BE49-F238E27FC236}">
                <a16:creationId xmlns:a16="http://schemas.microsoft.com/office/drawing/2014/main" id="{148A9A92-B758-406C-AEA0-77755032441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r="2374" b="1974"/>
          <a:stretch/>
        </p:blipFill>
        <p:spPr>
          <a:xfrm>
            <a:off x="4425949" y="0"/>
            <a:ext cx="7766051" cy="6858000"/>
          </a:xfrm>
          <a:prstGeom prst="rect">
            <a:avLst/>
          </a:prstGeom>
        </p:spPr>
      </p:pic>
      <p:pic>
        <p:nvPicPr>
          <p:cNvPr id="12" name="Graphic 11">
            <a:hlinkClick r:id="" action="ppaction://hlinkshowjump?jump=previousslide"/>
            <a:extLst>
              <a:ext uri="{FF2B5EF4-FFF2-40B4-BE49-F238E27FC236}">
                <a16:creationId xmlns:a16="http://schemas.microsoft.com/office/drawing/2014/main" id="{5826667E-B2F4-4279-9FC6-A886B00AFF1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426" y="5958190"/>
            <a:ext cx="818098" cy="705257"/>
          </a:xfrm>
          <a:prstGeom prst="rect">
            <a:avLst/>
          </a:prstGeom>
        </p:spPr>
      </p:pic>
      <p:pic>
        <p:nvPicPr>
          <p:cNvPr id="13" name="Graphic 12">
            <a:hlinkClick r:id="" action="ppaction://hlinkshowjump?jump=nextslide"/>
            <a:extLst>
              <a:ext uri="{FF2B5EF4-FFF2-40B4-BE49-F238E27FC236}">
                <a16:creationId xmlns:a16="http://schemas.microsoft.com/office/drawing/2014/main" id="{D54F3BB6-0860-4C64-B495-F5B25DE4AD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497335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room&#10;&#10;Description automatically generated">
            <a:extLst>
              <a:ext uri="{FF2B5EF4-FFF2-40B4-BE49-F238E27FC236}">
                <a16:creationId xmlns:a16="http://schemas.microsoft.com/office/drawing/2014/main" id="{247A7B32-F16B-42B0-810E-F4776EBC3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 y="0"/>
            <a:ext cx="12191208" cy="6858000"/>
          </a:xfrm>
          <a:prstGeom prst="rect">
            <a:avLst/>
          </a:prstGeom>
        </p:spPr>
      </p:pic>
      <p:grpSp>
        <p:nvGrpSpPr>
          <p:cNvPr id="2" name="Group 1">
            <a:extLst>
              <a:ext uri="{FF2B5EF4-FFF2-40B4-BE49-F238E27FC236}">
                <a16:creationId xmlns:a16="http://schemas.microsoft.com/office/drawing/2014/main" id="{2BB5915D-F1EE-2949-B2B7-0CA4484AC8FB}"/>
              </a:ext>
            </a:extLst>
          </p:cNvPr>
          <p:cNvGrpSpPr/>
          <p:nvPr/>
        </p:nvGrpSpPr>
        <p:grpSpPr>
          <a:xfrm>
            <a:off x="2859490" y="131964"/>
            <a:ext cx="6362699" cy="3433487"/>
            <a:chOff x="2859490" y="131964"/>
            <a:chExt cx="6362699" cy="3433487"/>
          </a:xfrm>
        </p:grpSpPr>
        <p:grpSp>
          <p:nvGrpSpPr>
            <p:cNvPr id="6" name="Group 5">
              <a:extLst>
                <a:ext uri="{FF2B5EF4-FFF2-40B4-BE49-F238E27FC236}">
                  <a16:creationId xmlns:a16="http://schemas.microsoft.com/office/drawing/2014/main" id="{FCB88597-D2B7-4F57-A681-63F4DB9FDE9B}"/>
                </a:ext>
              </a:extLst>
            </p:cNvPr>
            <p:cNvGrpSpPr/>
            <p:nvPr/>
          </p:nvGrpSpPr>
          <p:grpSpPr>
            <a:xfrm rot="292925">
              <a:off x="3461787" y="131964"/>
              <a:ext cx="4866166" cy="3433487"/>
              <a:chOff x="3457356" y="1471666"/>
              <a:chExt cx="4866166" cy="3433487"/>
            </a:xfrm>
          </p:grpSpPr>
          <p:sp>
            <p:nvSpPr>
              <p:cNvPr id="4" name="Cloud 3">
                <a:extLst>
                  <a:ext uri="{FF2B5EF4-FFF2-40B4-BE49-F238E27FC236}">
                    <a16:creationId xmlns:a16="http://schemas.microsoft.com/office/drawing/2014/main" id="{B2A81271-A214-4964-9DB6-E2F77032D225}"/>
                  </a:ext>
                </a:extLst>
              </p:cNvPr>
              <p:cNvSpPr/>
              <p:nvPr/>
            </p:nvSpPr>
            <p:spPr>
              <a:xfrm>
                <a:off x="3763926" y="1676871"/>
                <a:ext cx="4359347" cy="3075884"/>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a:extLst>
                  <a:ext uri="{FF2B5EF4-FFF2-40B4-BE49-F238E27FC236}">
                    <a16:creationId xmlns:a16="http://schemas.microsoft.com/office/drawing/2014/main" id="{772212D0-3740-4B16-8AB2-F2DB40C0640A}"/>
                  </a:ext>
                </a:extLst>
              </p:cNvPr>
              <p:cNvSpPr/>
              <p:nvPr/>
            </p:nvSpPr>
            <p:spPr>
              <a:xfrm>
                <a:off x="3457356" y="1471666"/>
                <a:ext cx="4866166" cy="3433487"/>
              </a:xfrm>
              <a:prstGeom prst="cloud">
                <a:avLst/>
              </a:prstGeom>
              <a:noFill/>
              <a:ln w="28575"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4A2B63E2-3CEA-41DE-AB71-BDF95EFB08EE}"/>
                </a:ext>
              </a:extLst>
            </p:cNvPr>
            <p:cNvSpPr txBox="1"/>
            <p:nvPr/>
          </p:nvSpPr>
          <p:spPr>
            <a:xfrm>
              <a:off x="2859490" y="1677639"/>
              <a:ext cx="6362699" cy="1323439"/>
            </a:xfrm>
            <a:prstGeom prst="rect">
              <a:avLst/>
            </a:prstGeom>
            <a:noFill/>
          </p:spPr>
          <p:txBody>
            <a:bodyPr wrap="square" rtlCol="0">
              <a:spAutoFit/>
            </a:bodyPr>
            <a:lstStyle/>
            <a:p>
              <a:pPr algn="ctr"/>
              <a:r>
                <a:rPr lang="en-US" sz="8000" dirty="0">
                  <a:solidFill>
                    <a:srgbClr val="FFDE00"/>
                  </a:solidFill>
                  <a:latin typeface="Segoe UI Black" panose="020B0A02040204020203" pitchFamily="34" charset="0"/>
                  <a:ea typeface="Segoe UI Black" panose="020B0A02040204020203" pitchFamily="34" charset="0"/>
                </a:rPr>
                <a:t>End</a:t>
              </a:r>
            </a:p>
          </p:txBody>
        </p:sp>
        <p:sp>
          <p:nvSpPr>
            <p:cNvPr id="9" name="TextBox 8">
              <a:extLst>
                <a:ext uri="{FF2B5EF4-FFF2-40B4-BE49-F238E27FC236}">
                  <a16:creationId xmlns:a16="http://schemas.microsoft.com/office/drawing/2014/main" id="{AA343775-D1D9-A044-A315-7C655532FDEF}"/>
                </a:ext>
              </a:extLst>
            </p:cNvPr>
            <p:cNvSpPr txBox="1"/>
            <p:nvPr/>
          </p:nvSpPr>
          <p:spPr>
            <a:xfrm>
              <a:off x="2859490" y="704784"/>
              <a:ext cx="6362699" cy="1323439"/>
            </a:xfrm>
            <a:prstGeom prst="rect">
              <a:avLst/>
            </a:prstGeom>
            <a:noFill/>
          </p:spPr>
          <p:txBody>
            <a:bodyPr wrap="square" rtlCol="0">
              <a:spAutoFit/>
            </a:bodyPr>
            <a:lstStyle/>
            <a:p>
              <a:pPr algn="ctr"/>
              <a:r>
                <a:rPr lang="en-US" sz="8000" dirty="0">
                  <a:solidFill>
                    <a:srgbClr val="FFDE00"/>
                  </a:solidFill>
                  <a:latin typeface="Segoe UI Black" panose="020B0A02040204020203" pitchFamily="34" charset="0"/>
                  <a:ea typeface="Segoe UI Black" panose="020B0A02040204020203" pitchFamily="34" charset="0"/>
                </a:rPr>
                <a:t>The</a:t>
              </a:r>
            </a:p>
          </p:txBody>
        </p:sp>
      </p:grpSp>
    </p:spTree>
    <p:extLst>
      <p:ext uri="{BB962C8B-B14F-4D97-AF65-F5344CB8AC3E}">
        <p14:creationId xmlns:p14="http://schemas.microsoft.com/office/powerpoint/2010/main" val="2232153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5C6335EF-1A58-45A8-A23F-B38E763D22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0"/>
            <a:ext cx="4425950" cy="6858000"/>
          </a:xfrm>
          <a:prstGeom prst="rect">
            <a:avLst/>
          </a:prstGeom>
        </p:spPr>
      </p:pic>
      <p:pic>
        <p:nvPicPr>
          <p:cNvPr id="16" name="Graphic 15">
            <a:hlinkClick r:id="" action="ppaction://hlinkshowjump?jump=previousslide"/>
            <a:extLst>
              <a:ext uri="{FF2B5EF4-FFF2-40B4-BE49-F238E27FC236}">
                <a16:creationId xmlns:a16="http://schemas.microsoft.com/office/drawing/2014/main" id="{AACEC483-FA37-4551-9264-C12CA36172E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8426" y="5958190"/>
            <a:ext cx="818098" cy="705257"/>
          </a:xfrm>
          <a:prstGeom prst="rect">
            <a:avLst/>
          </a:prstGeom>
        </p:spPr>
      </p:pic>
      <p:pic>
        <p:nvPicPr>
          <p:cNvPr id="18" name="Graphic 17">
            <a:hlinkClick r:id="" action="ppaction://hlinkshowjump?jump=nextslide"/>
            <a:extLst>
              <a:ext uri="{FF2B5EF4-FFF2-40B4-BE49-F238E27FC236}">
                <a16:creationId xmlns:a16="http://schemas.microsoft.com/office/drawing/2014/main" id="{B9BBC978-7162-41D4-8F07-550C52D857E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87801" y="5958190"/>
            <a:ext cx="811045" cy="705257"/>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37720" y="1201686"/>
            <a:ext cx="3550509" cy="355481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One day, three friends, Maria, Jamal and Michael, went to play in the park. And never in their life could they imagine what would happen… it would change their lives forever.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They decided to go pick some flowers, when suddenly they saw a pile of trash start to tremble! They couldn’t believe their eyes...</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Below the heap of garbage, a terrible, ugly monster was rising!</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What are our friends going to do?</a:t>
            </a:r>
          </a:p>
        </p:txBody>
      </p:sp>
    </p:spTree>
    <p:extLst>
      <p:ext uri="{BB962C8B-B14F-4D97-AF65-F5344CB8AC3E}">
        <p14:creationId xmlns:p14="http://schemas.microsoft.com/office/powerpoint/2010/main" val="386191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23199F-A693-45F2-BED9-827FD0054ED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52255" y="96579"/>
            <a:ext cx="3521440" cy="5632311"/>
          </a:xfrm>
          <a:prstGeom prst="rect">
            <a:avLst/>
          </a:prstGeom>
          <a:noFill/>
        </p:spPr>
        <p:txBody>
          <a:bodyPr wrap="square" rtlCol="0">
            <a:spAutoFit/>
          </a:bodyPr>
          <a:lstStyle/>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a:t>
            </a:r>
            <a:r>
              <a:rPr lang="en-US" sz="1500" dirty="0" err="1">
                <a:latin typeface="Segoe UI" panose="020B0502040204020203" pitchFamily="34" charset="0"/>
                <a:cs typeface="Segoe UI" panose="020B0502040204020203" pitchFamily="34" charset="0"/>
              </a:rPr>
              <a:t>Ohhhhh</a:t>
            </a:r>
            <a:r>
              <a:rPr lang="en-US" sz="1500" dirty="0">
                <a:latin typeface="Segoe UI" panose="020B0502040204020203" pitchFamily="34" charset="0"/>
                <a:cs typeface="Segoe UI" panose="020B0502040204020203" pitchFamily="34" charset="0"/>
              </a:rPr>
              <a:t>… how horrible! Somebody save us, please!” screamed the frightened children.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“We’ve found a terrible monster, so ugly and awful! It’s coming our way! Who can help us?” shouted the three friends, very scared.</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But the monster wanted to ask them for their help! It was also quite scared and trembling all over!</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Fearful that the monster was ferocious, the three friends called out for their grandparents! Unfortunately, the park seemed deserted, with no one nearby!</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The monster wanted to speak with the children, but they wouldn’t stop screaming... So, slowly, it decided to come closer and, somewhat shy, it began to speak with a very soft voice...</a:t>
            </a:r>
          </a:p>
        </p:txBody>
      </p:sp>
      <p:pic>
        <p:nvPicPr>
          <p:cNvPr id="7" name="Graphic 6">
            <a:hlinkClick r:id="" action="ppaction://hlinkshowjump?jump=previousslide"/>
            <a:extLst>
              <a:ext uri="{FF2B5EF4-FFF2-40B4-BE49-F238E27FC236}">
                <a16:creationId xmlns:a16="http://schemas.microsoft.com/office/drawing/2014/main" id="{F013E483-3FCA-433E-A051-B1B4820AB3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54CDF30C-7E20-424B-A554-6C73BC09A1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557943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7EC1E0-646B-4546-B4E0-FC2E3E6B5B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362418" y="624605"/>
            <a:ext cx="3639845" cy="447814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“Hello, I wish you no harm. I only need your help!  Allow me to introduce myself: my name is Plastic, and I spend my time helping others! </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Do you know that I am with you almost everywhere? If you want to find me, just look at your sneakers, backpacks, water bottles and lunch boxes!</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But sadly, when it seems you no longer need me, you often leave me in the wrong place! But before I go away, there are still many things I can do for all of you! Do you want to see? If you put me in the right recycling bin, I can transform myself into other materials! </a:t>
            </a:r>
          </a:p>
          <a:p>
            <a:endParaRPr lang="pt-PT" sz="1500" dirty="0">
              <a:latin typeface="Segoe UI" panose="020B0502040204020203" pitchFamily="34" charset="0"/>
              <a:cs typeface="Segoe UI" panose="020B0502040204020203" pitchFamily="34" charset="0"/>
            </a:endParaRPr>
          </a:p>
          <a:p>
            <a:r>
              <a:rPr lang="en-US" sz="1500" b="1" dirty="0">
                <a:latin typeface="Segoe UI" panose="020B0502040204020203" pitchFamily="34" charset="0"/>
                <a:cs typeface="Segoe UI" panose="020B0502040204020203" pitchFamily="34" charset="0"/>
              </a:rPr>
              <a:t>And this is called Recycling!”</a:t>
            </a:r>
          </a:p>
        </p:txBody>
      </p:sp>
      <p:sp>
        <p:nvSpPr>
          <p:cNvPr id="11" name="TextBox 10">
            <a:extLst>
              <a:ext uri="{FF2B5EF4-FFF2-40B4-BE49-F238E27FC236}">
                <a16:creationId xmlns:a16="http://schemas.microsoft.com/office/drawing/2014/main" id="{9B1B1BE5-A107-40E1-B349-51F67F57E7F0}"/>
              </a:ext>
            </a:extLst>
          </p:cNvPr>
          <p:cNvSpPr txBox="1"/>
          <p:nvPr/>
        </p:nvSpPr>
        <p:spPr>
          <a:xfrm>
            <a:off x="6631459" y="1161781"/>
            <a:ext cx="2015354" cy="523220"/>
          </a:xfrm>
          <a:prstGeom prst="rect">
            <a:avLst/>
          </a:prstGeom>
          <a:noFill/>
        </p:spPr>
        <p:txBody>
          <a:bodyPr wrap="square" rtlCol="0">
            <a:spAutoFit/>
          </a:bodyPr>
          <a:lstStyle/>
          <a:p>
            <a:pPr algn="ctr"/>
            <a:r>
              <a:rPr lang="en-US" sz="2800">
                <a:solidFill>
                  <a:schemeClr val="tx2">
                    <a:lumMod val="75000"/>
                  </a:schemeClr>
                </a:solidFill>
                <a:latin typeface="Segoe UI" panose="020B0502040204020203" pitchFamily="34" charset="0"/>
                <a:cs typeface="Segoe UI" panose="020B0502040204020203" pitchFamily="34" charset="0"/>
              </a:rPr>
              <a:t>Plastic!</a:t>
            </a:r>
          </a:p>
        </p:txBody>
      </p:sp>
      <p:pic>
        <p:nvPicPr>
          <p:cNvPr id="8" name="Graphic 7">
            <a:hlinkClick r:id="" action="ppaction://hlinkshowjump?jump=previousslide"/>
            <a:extLst>
              <a:ext uri="{FF2B5EF4-FFF2-40B4-BE49-F238E27FC236}">
                <a16:creationId xmlns:a16="http://schemas.microsoft.com/office/drawing/2014/main" id="{008C56FC-FF6C-4CF8-B291-D52BB5F2DC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9" name="Graphic 8">
            <a:hlinkClick r:id="" action="ppaction://hlinkshowjump?jump=nextslide"/>
            <a:extLst>
              <a:ext uri="{FF2B5EF4-FFF2-40B4-BE49-F238E27FC236}">
                <a16:creationId xmlns:a16="http://schemas.microsoft.com/office/drawing/2014/main" id="{F0A402CD-56EE-406E-8D5B-46D39CE1D1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147215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3AB205-29CE-4F5D-A6F2-CAFD0C6E7E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71898" y="624743"/>
            <a:ext cx="3482153" cy="447814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Maria, Jamal and Michael could hardly believe what they had just heard!</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Could this strange thing be lying? The monster, (Plastic was its name), didn’t want to hurt them... it just needed help.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The children relaxed a little, with a  sigh of relief...</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And suddenly understood why they were doing everything wrong!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There was garbage everywhere and planet Earth was suffering!</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Feeling truly sorry, they offered their heartfelt apologies!</a:t>
            </a:r>
          </a:p>
        </p:txBody>
      </p:sp>
      <p:pic>
        <p:nvPicPr>
          <p:cNvPr id="7" name="Graphic 6">
            <a:hlinkClick r:id="" action="ppaction://hlinkshowjump?jump=previousslide"/>
            <a:extLst>
              <a:ext uri="{FF2B5EF4-FFF2-40B4-BE49-F238E27FC236}">
                <a16:creationId xmlns:a16="http://schemas.microsoft.com/office/drawing/2014/main" id="{C59D5408-B6D9-4030-95AF-D8F40B8F15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4A345829-5644-4688-9200-9443E16D62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896203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toy&#10;&#10;Description automatically generated">
            <a:extLst>
              <a:ext uri="{FF2B5EF4-FFF2-40B4-BE49-F238E27FC236}">
                <a16:creationId xmlns:a16="http://schemas.microsoft.com/office/drawing/2014/main" id="{7D8AC56B-C89F-4167-9251-012C56538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29526" y="624605"/>
            <a:ext cx="3528799" cy="4247317"/>
          </a:xfrm>
          <a:prstGeom prst="rect">
            <a:avLst/>
          </a:prstGeom>
          <a:noFill/>
        </p:spPr>
        <p:txBody>
          <a:bodyPr wrap="square" rtlCol="0">
            <a:spAutoFit/>
          </a:bodyPr>
          <a:lstStyle/>
          <a:p>
            <a:pPr algn="just"/>
            <a:r>
              <a:rPr lang="en-US" sz="1500" dirty="0">
                <a:latin typeface="Segoe UI" panose="020B0502040204020203" pitchFamily="34" charset="0"/>
                <a:cs typeface="Segoe UI" panose="020B0502040204020203" pitchFamily="34" charset="0"/>
              </a:rPr>
              <a:t>“Plastic, we are so sorry for leaving you behind, here, there and everywhere.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After all, you’re not the bogeyman... you even help us carry our lunch!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We haven’t treated you fairly, and you are our friend.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You make our lives easier, and we never gave you credit!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We left you on the ground, in the ocean and in the rivers when you still had so much more to give us! If you can teach us, we want to help you! </a:t>
            </a:r>
          </a:p>
          <a:p>
            <a:pPr algn="just"/>
            <a:endParaRPr lang="pt-PT" sz="1500" dirty="0">
              <a:latin typeface="Segoe UI" panose="020B0502040204020203" pitchFamily="34" charset="0"/>
              <a:cs typeface="Segoe UI" panose="020B0502040204020203" pitchFamily="34" charset="0"/>
            </a:endParaRPr>
          </a:p>
          <a:p>
            <a:pPr algn="just"/>
            <a:r>
              <a:rPr lang="en-US" sz="1500" b="1" dirty="0">
                <a:latin typeface="Segoe UI" panose="020B0502040204020203" pitchFamily="34" charset="0"/>
                <a:cs typeface="Segoe UI" panose="020B0502040204020203" pitchFamily="34" charset="0"/>
              </a:rPr>
              <a:t>Tell us, where can we Recycle you?</a:t>
            </a:r>
            <a:r>
              <a:rPr lang="en-US" sz="1500" dirty="0">
                <a:latin typeface="Segoe UI" panose="020B0502040204020203" pitchFamily="34" charset="0"/>
                <a:cs typeface="Segoe UI" panose="020B0502040204020203" pitchFamily="34" charset="0"/>
              </a:rPr>
              <a:t>”</a:t>
            </a:r>
          </a:p>
        </p:txBody>
      </p:sp>
      <p:pic>
        <p:nvPicPr>
          <p:cNvPr id="7" name="Graphic 6">
            <a:hlinkClick r:id="" action="ppaction://hlinkshowjump?jump=previousslide"/>
            <a:extLst>
              <a:ext uri="{FF2B5EF4-FFF2-40B4-BE49-F238E27FC236}">
                <a16:creationId xmlns:a16="http://schemas.microsoft.com/office/drawing/2014/main" id="{FA09622A-A265-463C-BE60-758B1651E0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F61E5CC9-8B25-4B8C-8DC0-AA1FD7D86C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3540697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y&#10;&#10;Description automatically generated">
            <a:extLst>
              <a:ext uri="{FF2B5EF4-FFF2-40B4-BE49-F238E27FC236}">
                <a16:creationId xmlns:a16="http://schemas.microsoft.com/office/drawing/2014/main" id="{3F070365-045D-BC40-B39E-E559E85F3F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10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10476" y="684576"/>
            <a:ext cx="3528799" cy="447814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The monster was very happy and answered: </a:t>
            </a:r>
          </a:p>
          <a:p>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“It is so great to hear this! Listen closely to this important lesson! </a:t>
            </a:r>
          </a:p>
          <a:p>
            <a:pPr algn="just"/>
            <a:endParaRPr lang="pt-PT"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To keep from polluting planet Earth, You must put me in the correct recycling bin.</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Recycling bins have different colors, to put different things inside.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Whenever you recycle me, you’ll be giving me new life and preserving the planet Earth!” </a:t>
            </a:r>
          </a:p>
          <a:p>
            <a:pPr algn="just"/>
            <a:endParaRPr lang="en-US" sz="1500" dirty="0">
              <a:latin typeface="Segoe UI" panose="020B0502040204020203" pitchFamily="34" charset="0"/>
              <a:cs typeface="Segoe UI" panose="020B0502040204020203" pitchFamily="34" charset="0"/>
            </a:endParaRPr>
          </a:p>
          <a:p>
            <a:pPr algn="just"/>
            <a:r>
              <a:rPr lang="en-US" sz="1500" dirty="0">
                <a:latin typeface="Segoe UI" panose="020B0502040204020203" pitchFamily="34" charset="0"/>
                <a:cs typeface="Segoe UI" panose="020B0502040204020203" pitchFamily="34" charset="0"/>
              </a:rPr>
              <a:t>Plastic was very happy to have found such helpful friends!</a:t>
            </a:r>
          </a:p>
        </p:txBody>
      </p:sp>
      <p:pic>
        <p:nvPicPr>
          <p:cNvPr id="7" name="Graphic 6">
            <a:hlinkClick r:id="" action="ppaction://hlinkshowjump?jump=previousslide"/>
            <a:extLst>
              <a:ext uri="{FF2B5EF4-FFF2-40B4-BE49-F238E27FC236}">
                <a16:creationId xmlns:a16="http://schemas.microsoft.com/office/drawing/2014/main" id="{8FA73B21-94CA-465F-B1A3-AE79CFD347B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3D5A9E8C-B607-40A8-888E-A02711DED0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83067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application&#10;&#10;Description automatically generated with medium confidence">
            <a:extLst>
              <a:ext uri="{FF2B5EF4-FFF2-40B4-BE49-F238E27FC236}">
                <a16:creationId xmlns:a16="http://schemas.microsoft.com/office/drawing/2014/main" id="{53CA3A29-E312-F841-80A5-BB151B6A51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735998"/>
            <a:ext cx="3528799" cy="447814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And it went on...</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“Red, blue and green are the colors you must never forget!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You must remember them, so you know what goes inside each bin.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Paper and cardboard go in the blue bin! Isn’t that great?</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Glass, what we no longer use or what’s already broken, goes in the green bin.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I go in the red bin! All kinds of plastic items are accepted, like milk cartons, yogurt containers,  detergent bottles and even your toothbrush.</a:t>
            </a:r>
          </a:p>
          <a:p>
            <a:endParaRPr lang="pt-PT" sz="1500" dirty="0">
              <a:latin typeface="Segoe UI" panose="020B0502040204020203" pitchFamily="34" charset="0"/>
              <a:cs typeface="Segoe UI" panose="020B0502040204020203" pitchFamily="34" charset="0"/>
            </a:endParaRPr>
          </a:p>
        </p:txBody>
      </p:sp>
      <p:pic>
        <p:nvPicPr>
          <p:cNvPr id="7" name="Graphic 6">
            <a:hlinkClick r:id="" action="ppaction://hlinkshowjump?jump=previousslide"/>
            <a:extLst>
              <a:ext uri="{FF2B5EF4-FFF2-40B4-BE49-F238E27FC236}">
                <a16:creationId xmlns:a16="http://schemas.microsoft.com/office/drawing/2014/main" id="{F611235F-947B-43BE-BA66-FC4577CADE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CB554E7F-F17A-4AEC-8B6E-C4003EF6052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33152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y, doll&#10;&#10;Description automatically generated">
            <a:extLst>
              <a:ext uri="{FF2B5EF4-FFF2-40B4-BE49-F238E27FC236}">
                <a16:creationId xmlns:a16="http://schemas.microsoft.com/office/drawing/2014/main" id="{907C4081-27DA-8447-834A-9C97565558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1297563"/>
            <a:ext cx="3528799" cy="3554819"/>
          </a:xfrm>
          <a:prstGeom prst="rect">
            <a:avLst/>
          </a:prstGeom>
          <a:noFill/>
        </p:spPr>
        <p:txBody>
          <a:bodyPr wrap="square" rtlCol="0">
            <a:spAutoFit/>
          </a:bodyPr>
          <a:lstStyle/>
          <a:p>
            <a:r>
              <a:rPr lang="en-US" sz="1500" dirty="0">
                <a:latin typeface="Segoe UI" panose="020B0502040204020203" pitchFamily="34" charset="0"/>
                <a:cs typeface="Segoe UI" panose="020B0502040204020203" pitchFamily="34" charset="0"/>
              </a:rPr>
              <a:t>Well then? Does this seem like an impossible mission? </a:t>
            </a:r>
          </a:p>
          <a:p>
            <a:endParaRPr lang="en-US"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I think it’s wonderful! I believe this is a very easy mission for you to do!” said the monster, very excited!</a:t>
            </a:r>
          </a:p>
          <a:p>
            <a:endParaRPr lang="pt-PT" sz="1500" dirty="0">
              <a:latin typeface="Segoe UI" panose="020B0502040204020203" pitchFamily="34" charset="0"/>
              <a:cs typeface="Segoe UI" panose="020B0502040204020203" pitchFamily="34" charset="0"/>
            </a:endParaRPr>
          </a:p>
          <a:p>
            <a:r>
              <a:rPr lang="en-US" sz="1500" dirty="0">
                <a:latin typeface="Segoe UI" panose="020B0502040204020203" pitchFamily="34" charset="0"/>
                <a:cs typeface="Segoe UI" panose="020B0502040204020203" pitchFamily="34" charset="0"/>
              </a:rPr>
              <a:t>“It seems we were all a bit careless, and almost got ourselves in a fix. Plastic, you’re not scary after all... we just have to put you in your bin! You’re here to help, and all we have to do is Recycle you. At the same time, we will be taking care of planet Earth!” answered the three friends, overjoyed!</a:t>
            </a:r>
          </a:p>
        </p:txBody>
      </p:sp>
      <p:pic>
        <p:nvPicPr>
          <p:cNvPr id="7" name="Graphic 6">
            <a:hlinkClick r:id="" action="ppaction://hlinkshowjump?jump=previousslide"/>
            <a:extLst>
              <a:ext uri="{FF2B5EF4-FFF2-40B4-BE49-F238E27FC236}">
                <a16:creationId xmlns:a16="http://schemas.microsoft.com/office/drawing/2014/main" id="{FCC1A333-5F13-4CF3-A24D-2E50B4152E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9170C37B-82B4-4A29-AE3E-FA165592594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426921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4159</TotalTime>
  <Words>912</Words>
  <Application>Microsoft Macintosh PowerPoint</Application>
  <PresentationFormat>Widescreen</PresentationFormat>
  <Paragraphs>86</Paragraphs>
  <Slides>11</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Patrick Hand</vt:lpstr>
      <vt:lpstr>Segoe UI</vt:lpstr>
      <vt:lpstr>Segoe UI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Ferreira</dc:creator>
  <cp:lastModifiedBy>Ines Ferreira</cp:lastModifiedBy>
  <cp:revision>54</cp:revision>
  <dcterms:created xsi:type="dcterms:W3CDTF">2020-04-14T13:56:38Z</dcterms:created>
  <dcterms:modified xsi:type="dcterms:W3CDTF">2021-03-29T14:46:13Z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1ad6f46-0966-4799-b4bf-023892f39581_Enabled">
    <vt:lpwstr>true</vt:lpwstr>
  </property>
  <property fmtid="{D5CDD505-2E9C-101B-9397-08002B2CF9AE}" pid="3" name="MSIP_Label_e1ad6f46-0966-4799-b4bf-023892f39581_SetDate">
    <vt:lpwstr>2020-09-29T14:54:28Z</vt:lpwstr>
  </property>
  <property fmtid="{D5CDD505-2E9C-101B-9397-08002B2CF9AE}" pid="4" name="MSIP_Label_e1ad6f46-0966-4799-b4bf-023892f39581_Method">
    <vt:lpwstr>Standard</vt:lpwstr>
  </property>
  <property fmtid="{D5CDD505-2E9C-101B-9397-08002B2CF9AE}" pid="5" name="MSIP_Label_e1ad6f46-0966-4799-b4bf-023892f39581_Name">
    <vt:lpwstr>Public</vt:lpwstr>
  </property>
  <property fmtid="{D5CDD505-2E9C-101B-9397-08002B2CF9AE}" pid="6" name="MSIP_Label_e1ad6f46-0966-4799-b4bf-023892f39581_SiteId">
    <vt:lpwstr>7827b029-17a4-4adb-97d2-e85689760fed</vt:lpwstr>
  </property>
  <property fmtid="{D5CDD505-2E9C-101B-9397-08002B2CF9AE}" pid="7" name="MSIP_Label_e1ad6f46-0966-4799-b4bf-023892f39581_ActionId">
    <vt:lpwstr>9ff670fb-bcee-403f-9f95-b7e94d7ebe20</vt:lpwstr>
  </property>
  <property fmtid="{D5CDD505-2E9C-101B-9397-08002B2CF9AE}" pid="8" name="MSIP_Label_e1ad6f46-0966-4799-b4bf-023892f39581_ContentBits">
    <vt:lpwstr>0</vt:lpwstr>
  </property>
</Properties>
</file>